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76" r:id="rId3"/>
    <p:sldId id="257" r:id="rId4"/>
    <p:sldId id="273" r:id="rId5"/>
    <p:sldId id="258" r:id="rId6"/>
    <p:sldId id="261" r:id="rId7"/>
    <p:sldId id="259" r:id="rId8"/>
    <p:sldId id="262" r:id="rId9"/>
    <p:sldId id="264" r:id="rId10"/>
    <p:sldId id="260" r:id="rId11"/>
    <p:sldId id="274" r:id="rId12"/>
    <p:sldId id="269" r:id="rId13"/>
    <p:sldId id="272" r:id="rId14"/>
    <p:sldId id="270" r:id="rId15"/>
    <p:sldId id="277" r:id="rId16"/>
    <p:sldId id="27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42" autoAdjust="0"/>
  </p:normalViewPr>
  <p:slideViewPr>
    <p:cSldViewPr>
      <p:cViewPr>
        <p:scale>
          <a:sx n="60" d="100"/>
          <a:sy n="60" d="100"/>
        </p:scale>
        <p:origin x="-183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5006D-527B-45B7-9D97-7CBEF2AD788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E109E-7193-409B-AE62-40784B3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3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Butler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Roediger</a:t>
            </a:r>
            <a:r>
              <a:rPr lang="en-US" baseline="0" dirty="0" smtClean="0"/>
              <a:t> are from Washington U in </a:t>
            </a:r>
            <a:r>
              <a:rPr lang="en-US" baseline="0" dirty="0" err="1" smtClean="0"/>
              <a:t>St.Louis</a:t>
            </a:r>
            <a:r>
              <a:rPr lang="en-US" baseline="0" dirty="0" smtClean="0"/>
              <a:t>, 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E109E-7193-409B-AE62-40784B38EF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9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in talk: The time they had to perform recognition (30 sec), where I got the words from,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E109E-7193-409B-AE62-40784B38EF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8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in talk: the feedback was randomly assigned (evenly), the feedback was a proportion of how many of the original 30 words they got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E109E-7193-409B-AE62-40784B38EF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 how many people per WMC section: 4=7, 5=19, 6=8</a:t>
            </a:r>
          </a:p>
          <a:p>
            <a:r>
              <a:rPr lang="en-US" dirty="0" smtClean="0"/>
              <a:t>This interaction has a p=0.0572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E109E-7193-409B-AE62-40784B38EF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1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105E8D7-96EB-4C29-9EFE-5C570A67DB5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0565C2-F4CB-46B7-BADD-020E21A09503}" type="datetimeFigureOut">
              <a:rPr lang="en-US" smtClean="0"/>
              <a:t>4/10/2013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763000" cy="3353761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The Role of Working Memory Capacity on the Effects of Positive/Negative Feedback</a:t>
            </a:r>
            <a:br>
              <a:rPr lang="en-US" sz="4800" dirty="0" smtClean="0"/>
            </a:br>
            <a:r>
              <a:rPr lang="en-US" sz="4800" dirty="0" smtClean="0"/>
              <a:t>on Memory Tasks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Andrew Snelling</a:t>
            </a:r>
          </a:p>
          <a:p>
            <a:r>
              <a:rPr lang="en-US" dirty="0" smtClean="0"/>
              <a:t>Hanover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All tasks used White lettering, Font 24, on a Black background</a:t>
            </a:r>
          </a:p>
          <a:p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 smtClean="0"/>
              <a:t>Memory Capacity Task</a:t>
            </a:r>
          </a:p>
          <a:p>
            <a:pPr lvl="1"/>
            <a:r>
              <a:rPr lang="en-US" dirty="0" smtClean="0"/>
              <a:t>Digit Span Test</a:t>
            </a:r>
          </a:p>
          <a:p>
            <a:pPr lvl="2"/>
            <a:r>
              <a:rPr lang="en-US" dirty="0" smtClean="0"/>
              <a:t>Numbers Lasted 1 sec on Screen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Free-Recall Task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sing 30 common </a:t>
            </a:r>
            <a:r>
              <a:rPr lang="en-US" dirty="0" smtClean="0"/>
              <a:t>words</a:t>
            </a:r>
          </a:p>
          <a:p>
            <a:pPr lvl="2"/>
            <a:r>
              <a:rPr lang="en-US" dirty="0" smtClean="0"/>
              <a:t>Words Lasted 3 sec</a:t>
            </a:r>
            <a:br>
              <a:rPr lang="en-US" dirty="0" smtClean="0"/>
            </a:br>
            <a:r>
              <a:rPr lang="en-US" dirty="0" smtClean="0"/>
              <a:t>on Screen</a:t>
            </a:r>
          </a:p>
          <a:p>
            <a:pPr lvl="1"/>
            <a:r>
              <a:rPr lang="en-US" dirty="0" smtClean="0"/>
              <a:t>Grid shown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containing </a:t>
            </a:r>
            <a:br>
              <a:rPr lang="en-US" dirty="0" smtClean="0"/>
            </a:br>
            <a:r>
              <a:rPr lang="en-US" dirty="0" smtClean="0"/>
              <a:t>60 words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28713" t="4059" r="28364" b="42896"/>
          <a:stretch/>
        </p:blipFill>
        <p:spPr bwMode="auto">
          <a:xfrm>
            <a:off x="4191000" y="3505200"/>
            <a:ext cx="4191000" cy="30532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50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Feedback</a:t>
            </a:r>
            <a:endParaRPr lang="en-US" dirty="0"/>
          </a:p>
          <a:p>
            <a:pPr lvl="1"/>
            <a:r>
              <a:rPr lang="en-US" dirty="0" smtClean="0"/>
              <a:t>Randomly Assigning Feedback: given </a:t>
            </a:r>
            <a:r>
              <a:rPr lang="en-US" dirty="0"/>
              <a:t>either Positive (Top 20%) or Negative (Bottom 40%)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25337" t="41082" r="24847" b="40977"/>
          <a:stretch/>
        </p:blipFill>
        <p:spPr bwMode="auto">
          <a:xfrm>
            <a:off x="3859924" y="5029200"/>
            <a:ext cx="4135821" cy="1374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1905000"/>
            <a:ext cx="16764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Memory Span Test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905000"/>
            <a:ext cx="16764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First Free-Recall Test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1905000"/>
            <a:ext cx="16764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Feedback Given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1905000"/>
            <a:ext cx="16764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Second Free-Recall Test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 rot="5400000">
            <a:off x="4038600" y="2438400"/>
            <a:ext cx="381000" cy="2286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2057400" y="2438400"/>
            <a:ext cx="381000" cy="2286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6019800" y="2438400"/>
            <a:ext cx="381000" cy="2286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"/>
            <a:ext cx="5995875" cy="44958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73886"/>
              </p:ext>
            </p:extLst>
          </p:nvPr>
        </p:nvGraphicFramePr>
        <p:xfrm>
          <a:off x="762000" y="4953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TestTime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(1,32) = 4.33, p = 0.046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Feedback:TestTime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(1,32)</a:t>
                      </a:r>
                      <a:r>
                        <a:rPr lang="en-US" baseline="0" dirty="0" smtClean="0"/>
                        <a:t> = 9.55, p = 0.004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1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644" y="457200"/>
            <a:ext cx="5867400" cy="4399467"/>
          </a:xfr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553197"/>
              </p:ext>
            </p:extLst>
          </p:nvPr>
        </p:nvGraphicFramePr>
        <p:xfrm>
          <a:off x="762000" y="5257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Feedback:WMC:TestTime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(1,30) = 3.91, p</a:t>
                      </a:r>
                      <a:r>
                        <a:rPr lang="en-US" baseline="0" dirty="0" smtClean="0"/>
                        <a:t> = 0.057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4711" y="8382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4271" y="8382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1711" y="8382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seems to be no significant effect of negative feedback increasing </a:t>
            </a:r>
            <a:r>
              <a:rPr lang="en-US" sz="2400" dirty="0" smtClean="0"/>
              <a:t>performance</a:t>
            </a:r>
          </a:p>
          <a:p>
            <a:endParaRPr lang="en-US" sz="2400" dirty="0" smtClean="0"/>
          </a:p>
          <a:p>
            <a:r>
              <a:rPr lang="en-US" sz="2400" dirty="0" smtClean="0"/>
              <a:t>There is a significant effect of positive feedback decreasing </a:t>
            </a:r>
            <a:r>
              <a:rPr lang="en-US" sz="2400" dirty="0" smtClean="0"/>
              <a:t>performance</a:t>
            </a:r>
          </a:p>
          <a:p>
            <a:endParaRPr lang="en-US" sz="2400" dirty="0" smtClean="0"/>
          </a:p>
          <a:p>
            <a:r>
              <a:rPr lang="en-US" sz="2400" dirty="0" smtClean="0"/>
              <a:t>There is a possible interaction between WMC, Feedback, and </a:t>
            </a:r>
            <a:r>
              <a:rPr lang="en-US" sz="2400" dirty="0" smtClean="0"/>
              <a:t>Test Time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Reasonings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Positive Feedback’s Effects</a:t>
            </a:r>
          </a:p>
          <a:p>
            <a:pPr lvl="1"/>
            <a:r>
              <a:rPr lang="en-US" sz="2400" dirty="0" smtClean="0"/>
              <a:t>People do not try as hard</a:t>
            </a:r>
          </a:p>
          <a:p>
            <a:pPr lvl="1"/>
            <a:r>
              <a:rPr lang="en-US" sz="2400" dirty="0" smtClean="0"/>
              <a:t>People’s memories are more relaxed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Negative Feedback’s Effects</a:t>
            </a:r>
          </a:p>
          <a:p>
            <a:pPr lvl="1"/>
            <a:r>
              <a:rPr lang="en-US" sz="2400" dirty="0" smtClean="0"/>
              <a:t>People were not as surprised by results</a:t>
            </a:r>
          </a:p>
          <a:p>
            <a:pPr lvl="1"/>
            <a:r>
              <a:rPr lang="en-US" sz="2400" dirty="0" smtClean="0"/>
              <a:t>Proactive Enhancement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6767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/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Relatively Unvarying Working Memory Capacity Across Participants 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600" dirty="0" smtClean="0"/>
              <a:t>Using </a:t>
            </a:r>
            <a:r>
              <a:rPr lang="en-US" sz="2600" dirty="0" smtClean="0"/>
              <a:t>Positive and Negative Feedback on Promotion Tasks</a:t>
            </a:r>
          </a:p>
          <a:p>
            <a:pPr lvl="1"/>
            <a:endParaRPr lang="en-US" sz="2400" dirty="0" smtClean="0"/>
          </a:p>
          <a:p>
            <a:r>
              <a:rPr lang="en-US" sz="2600" dirty="0" smtClean="0"/>
              <a:t>Having an Authority Figure Issue the Feedback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8951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2514600"/>
            <a:ext cx="25908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dirty="0" smtClean="0"/>
          </a:p>
          <a:p>
            <a:r>
              <a:rPr lang="en-US" sz="2600" dirty="0" smtClean="0"/>
              <a:t>Feedback</a:t>
            </a:r>
            <a:r>
              <a:rPr lang="en-US" sz="2600" dirty="0" smtClean="0"/>
              <a:t>: (n.) the </a:t>
            </a:r>
            <a:r>
              <a:rPr lang="en-US" sz="2600" dirty="0"/>
              <a:t>transmission of evaluative or corrective information about an action, event, or </a:t>
            </a:r>
            <a:r>
              <a:rPr lang="en-US" sz="2600" dirty="0" smtClean="0"/>
              <a:t>process</a:t>
            </a:r>
          </a:p>
          <a:p>
            <a:pPr lvl="1"/>
            <a:r>
              <a:rPr lang="en-US" dirty="0" smtClean="0"/>
              <a:t>Merriam-Webster Dictionary</a:t>
            </a:r>
          </a:p>
          <a:p>
            <a:pPr lvl="1"/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7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600" dirty="0" smtClean="0"/>
              <a:t>Study showing groups and individuals improve if given feedback when they fall under target goal</a:t>
            </a:r>
          </a:p>
          <a:p>
            <a:pPr lvl="1"/>
            <a:r>
              <a:rPr lang="en-US" dirty="0"/>
              <a:t>Matsui, T., </a:t>
            </a:r>
            <a:r>
              <a:rPr lang="en-US" dirty="0" err="1" smtClean="0"/>
              <a:t>etal</a:t>
            </a:r>
            <a:r>
              <a:rPr lang="en-US" dirty="0" smtClean="0"/>
              <a:t>.(1987)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600" dirty="0" smtClean="0"/>
              <a:t>Study presented that feedback enhances the positive effects and reduces the negative effects of multiple choice testing</a:t>
            </a:r>
          </a:p>
          <a:p>
            <a:pPr lvl="1"/>
            <a:r>
              <a:rPr lang="en-US" dirty="0" smtClean="0"/>
              <a:t>Butler and </a:t>
            </a:r>
            <a:r>
              <a:rPr lang="en-US" dirty="0" err="1" smtClean="0"/>
              <a:t>Roediger</a:t>
            </a:r>
            <a:r>
              <a:rPr lang="en-US" dirty="0" smtClean="0"/>
              <a:t> (2008)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&amp; Negative </a:t>
            </a:r>
            <a:br>
              <a:rPr lang="en-US" dirty="0" smtClean="0"/>
            </a:br>
            <a:r>
              <a:rPr lang="en-US" dirty="0" smtClean="0"/>
              <a:t>Feedback </a:t>
            </a:r>
            <a:r>
              <a:rPr lang="en-US" dirty="0"/>
              <a:t>E</a:t>
            </a:r>
            <a:r>
              <a:rPr lang="en-US" dirty="0" smtClean="0"/>
              <a:t>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Negative Feedback’s Effects</a:t>
            </a:r>
          </a:p>
          <a:p>
            <a:pPr lvl="1"/>
            <a:r>
              <a:rPr lang="en-US" sz="2400" dirty="0"/>
              <a:t>The Negative feedback </a:t>
            </a:r>
            <a:r>
              <a:rPr lang="en-US" sz="2400" dirty="0" smtClean="0"/>
              <a:t>causes</a:t>
            </a:r>
            <a:r>
              <a:rPr lang="en-US" sz="2400" dirty="0" smtClean="0"/>
              <a:t> stress; </a:t>
            </a:r>
            <a:r>
              <a:rPr lang="en-US" sz="2400" dirty="0"/>
              <a:t>Retroactive Interference</a:t>
            </a:r>
          </a:p>
          <a:p>
            <a:pPr lvl="1"/>
            <a:r>
              <a:rPr lang="en-US" sz="2400" dirty="0"/>
              <a:t>Negative feedback increases memory; Proactive Enhancement</a:t>
            </a:r>
          </a:p>
          <a:p>
            <a:pPr lvl="1"/>
            <a:r>
              <a:rPr lang="en-US" dirty="0" err="1"/>
              <a:t>Karten</a:t>
            </a:r>
            <a:r>
              <a:rPr lang="en-US" dirty="0"/>
              <a:t> (2012)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sz="2400" dirty="0"/>
              <a:t>Positive Feedback’s Effects</a:t>
            </a:r>
          </a:p>
          <a:p>
            <a:pPr lvl="1"/>
            <a:r>
              <a:rPr lang="en-US" sz="2400" dirty="0"/>
              <a:t>Study showed positive feedback increased intrinsic motivation for performing tasks</a:t>
            </a:r>
          </a:p>
          <a:p>
            <a:pPr lvl="1"/>
            <a:r>
              <a:rPr lang="en-US" dirty="0" err="1"/>
              <a:t>Harackiewicz</a:t>
            </a:r>
            <a:r>
              <a:rPr lang="en-US" dirty="0"/>
              <a:t> (1979)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&amp; Promotion/Prevention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Prevention </a:t>
            </a:r>
            <a:r>
              <a:rPr lang="en-US" sz="2400" dirty="0"/>
              <a:t>Task</a:t>
            </a:r>
          </a:p>
          <a:p>
            <a:pPr lvl="1"/>
            <a:r>
              <a:rPr lang="en-US" sz="2400" dirty="0"/>
              <a:t>A task requiring </a:t>
            </a:r>
            <a:r>
              <a:rPr lang="en-US" sz="2400" dirty="0" smtClean="0"/>
              <a:t>vigilance </a:t>
            </a:r>
            <a:r>
              <a:rPr lang="en-US" sz="2400" dirty="0"/>
              <a:t>and attention to </a:t>
            </a:r>
            <a:r>
              <a:rPr lang="en-US" sz="2400" dirty="0" smtClean="0"/>
              <a:t>detail</a:t>
            </a:r>
          </a:p>
          <a:p>
            <a:pPr lvl="2"/>
            <a:r>
              <a:rPr lang="en-US" sz="2200" dirty="0" smtClean="0"/>
              <a:t>Arithmetic, Rote Memorization, etc. </a:t>
            </a:r>
          </a:p>
          <a:p>
            <a:pPr lvl="2"/>
            <a:endParaRPr lang="en-US" sz="2200" dirty="0"/>
          </a:p>
          <a:p>
            <a:r>
              <a:rPr lang="en-US" sz="2400" dirty="0"/>
              <a:t>Promotion Task</a:t>
            </a:r>
          </a:p>
          <a:p>
            <a:pPr lvl="1"/>
            <a:r>
              <a:rPr lang="en-US" sz="2400" dirty="0"/>
              <a:t>A task requiring creativity </a:t>
            </a:r>
            <a:endParaRPr lang="en-US" sz="2400" dirty="0" smtClean="0"/>
          </a:p>
          <a:p>
            <a:pPr lvl="2"/>
            <a:r>
              <a:rPr lang="en-US" sz="2200" dirty="0" smtClean="0"/>
              <a:t>Painting, Acting, etc.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Van </a:t>
            </a:r>
            <a:r>
              <a:rPr lang="en-US" sz="2400" dirty="0" err="1"/>
              <a:t>Dijk</a:t>
            </a:r>
            <a:r>
              <a:rPr lang="en-US" sz="2400" dirty="0"/>
              <a:t> (2011)</a:t>
            </a:r>
          </a:p>
          <a:p>
            <a:pPr lvl="1"/>
            <a:r>
              <a:rPr lang="en-US" sz="2400" dirty="0"/>
              <a:t>Study showing positive feedback increases performance in promotion tasks</a:t>
            </a:r>
          </a:p>
          <a:p>
            <a:pPr lvl="1"/>
            <a:r>
              <a:rPr lang="en-US" sz="2400" dirty="0"/>
              <a:t>Negative feedback increases performance in prevention tasks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0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Memory Capacity &amp;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Working </a:t>
            </a:r>
            <a:r>
              <a:rPr lang="en-US" sz="2400" dirty="0"/>
              <a:t>Memory Capacity (WMC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system that actively holds multiple pieces of transitory information in the mind, where they can be manipulated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Schmeichel</a:t>
            </a:r>
            <a:r>
              <a:rPr lang="en-US" sz="2400" dirty="0" smtClean="0"/>
              <a:t> </a:t>
            </a:r>
            <a:r>
              <a:rPr lang="en-US" sz="2400" dirty="0"/>
              <a:t>&amp; </a:t>
            </a:r>
            <a:r>
              <a:rPr lang="en-US" sz="2400" dirty="0" err="1" smtClean="0"/>
              <a:t>Demaree</a:t>
            </a:r>
            <a:r>
              <a:rPr lang="en-US" sz="2400" dirty="0" smtClean="0"/>
              <a:t> (</a:t>
            </a:r>
            <a:r>
              <a:rPr lang="en-US" sz="2400" dirty="0"/>
              <a:t>2010)</a:t>
            </a:r>
          </a:p>
          <a:p>
            <a:pPr lvl="1"/>
            <a:r>
              <a:rPr lang="en-US" sz="2400" dirty="0"/>
              <a:t>Study showing Working Memory Capacity is an indicator of how well participants </a:t>
            </a:r>
            <a:r>
              <a:rPr lang="en-US" sz="2400" dirty="0" smtClean="0"/>
              <a:t>perceive themselves on </a:t>
            </a:r>
            <a:r>
              <a:rPr lang="en-US" sz="2400" dirty="0"/>
              <a:t>a self-report given negative </a:t>
            </a:r>
            <a:r>
              <a:rPr lang="en-US" sz="2400" dirty="0" smtClean="0"/>
              <a:t>feedback of their emotional intelligence.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a prevention </a:t>
            </a:r>
            <a:r>
              <a:rPr lang="en-US" sz="2400" dirty="0" smtClean="0"/>
              <a:t>task, </a:t>
            </a:r>
            <a:r>
              <a:rPr lang="en-US" sz="2400" dirty="0"/>
              <a:t>like a memory test, does positive or negative feedback increase performance, given Van </a:t>
            </a:r>
            <a:r>
              <a:rPr lang="en-US" sz="2400" dirty="0" err="1"/>
              <a:t>Dijk</a:t>
            </a:r>
            <a:r>
              <a:rPr lang="en-US" sz="2400" dirty="0"/>
              <a:t> says only negative feedback will?</a:t>
            </a:r>
          </a:p>
          <a:p>
            <a:endParaRPr lang="en-US" sz="2400" dirty="0" smtClean="0">
              <a:effectLst/>
            </a:endParaRPr>
          </a:p>
          <a:p>
            <a:r>
              <a:rPr lang="en-US" sz="2400" dirty="0"/>
              <a:t>B</a:t>
            </a:r>
            <a:r>
              <a:rPr lang="en-US" sz="2400" dirty="0" smtClean="0"/>
              <a:t>ecause </a:t>
            </a:r>
            <a:r>
              <a:rPr lang="en-US" sz="2400" dirty="0"/>
              <a:t>WMC indicated the participants who performed less negatively after negative feedback, will it also indicate those who may perform better when given positive feedback?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/>
              <a:t>There will be a higher performance on the tasks for those given negative feedback than those given positive feedback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Those with a higher WMC will be less susceptible to the effects of either positive or negative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Hanover College Students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Ages 18-22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N=34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Women=24, </a:t>
            </a:r>
            <a:r>
              <a:rPr lang="en-US" dirty="0" smtClean="0"/>
              <a:t>Men=10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Students that participated received extra credit for their Introductory Psychology class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808</TotalTime>
  <Words>645</Words>
  <Application>Microsoft Office PowerPoint</Application>
  <PresentationFormat>On-screen Show (4:3)</PresentationFormat>
  <Paragraphs>137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The Role of Working Memory Capacity on the Effects of Positive/Negative Feedback on Memory Tasks</vt:lpstr>
      <vt:lpstr>Feedback</vt:lpstr>
      <vt:lpstr>Feedback Effects</vt:lpstr>
      <vt:lpstr>Positive &amp; Negative  Feedback Effects</vt:lpstr>
      <vt:lpstr>Feedback &amp; Promotion/Prevention Tasks</vt:lpstr>
      <vt:lpstr>Working Memory Capacity &amp; Feedback</vt:lpstr>
      <vt:lpstr>Research Question</vt:lpstr>
      <vt:lpstr>Hypothesis</vt:lpstr>
      <vt:lpstr>Participants</vt:lpstr>
      <vt:lpstr>Tasks</vt:lpstr>
      <vt:lpstr>Procedure</vt:lpstr>
      <vt:lpstr>Results</vt:lpstr>
      <vt:lpstr>Results</vt:lpstr>
      <vt:lpstr>Discussion</vt:lpstr>
      <vt:lpstr>Reasonings</vt:lpstr>
      <vt:lpstr>Limitations / Future Research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library14</cp:lastModifiedBy>
  <cp:revision>49</cp:revision>
  <dcterms:created xsi:type="dcterms:W3CDTF">2012-11-07T16:04:11Z</dcterms:created>
  <dcterms:modified xsi:type="dcterms:W3CDTF">2013-04-10T21:39:19Z</dcterms:modified>
</cp:coreProperties>
</file>